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0" r:id="rId4"/>
    <p:sldId id="266" r:id="rId5"/>
    <p:sldId id="262" r:id="rId6"/>
    <p:sldId id="263" r:id="rId7"/>
    <p:sldId id="264" r:id="rId8"/>
    <p:sldId id="267" r:id="rId9"/>
    <p:sldId id="265" r:id="rId10"/>
    <p:sldId id="268" r:id="rId11"/>
    <p:sldId id="269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126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0444-D444-42FD-AFE5-D6610CD7B528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33EA-F990-4355-9A26-51C3C835CE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386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0444-D444-42FD-AFE5-D6610CD7B528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33EA-F990-4355-9A26-51C3C835CE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909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0444-D444-42FD-AFE5-D6610CD7B528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33EA-F990-4355-9A26-51C3C835CE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654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0444-D444-42FD-AFE5-D6610CD7B528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33EA-F990-4355-9A26-51C3C835CE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278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0444-D444-42FD-AFE5-D6610CD7B528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33EA-F990-4355-9A26-51C3C835CE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667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0444-D444-42FD-AFE5-D6610CD7B528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33EA-F990-4355-9A26-51C3C835CE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335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0444-D444-42FD-AFE5-D6610CD7B528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33EA-F990-4355-9A26-51C3C835CE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508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0444-D444-42FD-AFE5-D6610CD7B528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33EA-F990-4355-9A26-51C3C835CE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9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0444-D444-42FD-AFE5-D6610CD7B528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33EA-F990-4355-9A26-51C3C835CE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218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0444-D444-42FD-AFE5-D6610CD7B528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33EA-F990-4355-9A26-51C3C835CE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038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0444-D444-42FD-AFE5-D6610CD7B528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A33EA-F990-4355-9A26-51C3C835CE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856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F0444-D444-42FD-AFE5-D6610CD7B528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A33EA-F990-4355-9A26-51C3C835CE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251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487320" y="176463"/>
            <a:ext cx="2496134" cy="76685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098883" y="1217616"/>
            <a:ext cx="8915399" cy="548600"/>
          </a:xfrm>
        </p:spPr>
        <p:txBody>
          <a:bodyPr>
            <a:normAutofit fontScale="92500" lnSpcReduction="10000"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Текст  основа любого сообщения. Любого…</a:t>
            </a:r>
            <a:endParaRPr lang="ru-RU" sz="4000" dirty="0">
              <a:solidFill>
                <a:srgbClr val="C00000"/>
              </a:solidFill>
            </a:endParaRPr>
          </a:p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1" y="100264"/>
            <a:ext cx="2021305" cy="1010653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708204" y="2270543"/>
            <a:ext cx="10106527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lvl="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Телевизионный репортаж – тоже сначала пишется как текст</a:t>
            </a:r>
          </a:p>
          <a:p>
            <a:pPr marL="685800" lvl="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Вы можете быть фотографом, но грамотная подпись под фото говорит о нём более всего</a:t>
            </a:r>
          </a:p>
          <a:p>
            <a:pPr marL="685800" lvl="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Есть аудиалы и визуалы, однако и те и другие не могут обойтись без текста, просто для аудилов текст звучит в голове</a:t>
            </a:r>
            <a:endParaRPr lang="ru-RU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36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487320" y="176463"/>
            <a:ext cx="2496134" cy="76685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32509" y="1392183"/>
            <a:ext cx="11054325" cy="918755"/>
          </a:xfrm>
        </p:spPr>
        <p:txBody>
          <a:bodyPr>
            <a:noAutofit/>
          </a:bodyPr>
          <a:lstStyle/>
          <a:p>
            <a:pPr algn="l"/>
            <a:r>
              <a:rPr lang="ru-RU" sz="4000" dirty="0" smtClean="0">
                <a:solidFill>
                  <a:srgbClr val="FF0000"/>
                </a:solidFill>
              </a:rPr>
              <a:t>Части текстового сообщения – действие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1" y="100264"/>
            <a:ext cx="2021305" cy="101065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32509" y="2519926"/>
            <a:ext cx="1147156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/>
              <a:t>Вступление/действие </a:t>
            </a:r>
          </a:p>
          <a:p>
            <a:r>
              <a:rPr lang="ru-RU" sz="3200" dirty="0" smtClean="0"/>
              <a:t>(что, где, когда, при каких обстоятельствах, с кем произошло)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/>
              <a:t>Основная часть / анализ </a:t>
            </a:r>
          </a:p>
          <a:p>
            <a:r>
              <a:rPr lang="ru-RU" sz="3200" dirty="0" smtClean="0"/>
              <a:t>(почему, предыстория действия, почему именно так)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/>
              <a:t>Вывод / что делать</a:t>
            </a:r>
          </a:p>
          <a:p>
            <a:r>
              <a:rPr lang="ru-RU" sz="3200" dirty="0" smtClean="0"/>
              <a:t>(какие действия необходимы по итогам действия)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8159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487320" y="176463"/>
            <a:ext cx="2496134" cy="76685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08679" y="2398023"/>
            <a:ext cx="10871445" cy="1841468"/>
          </a:xfrm>
        </p:spPr>
        <p:txBody>
          <a:bodyPr>
            <a:noAutofit/>
          </a:bodyPr>
          <a:lstStyle/>
          <a:p>
            <a:pPr algn="l"/>
            <a:r>
              <a:rPr lang="ru-RU" sz="4000" dirty="0" smtClean="0">
                <a:solidFill>
                  <a:srgbClr val="FF0000"/>
                </a:solidFill>
              </a:rPr>
              <a:t>Чтобы хорошо писать, надо писать много, много показывать свой текст тем, кто много читает и терпеть выслушать от них всякие гадости.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1" y="100264"/>
            <a:ext cx="2021305" cy="101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45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487320" y="176463"/>
            <a:ext cx="2496134" cy="76685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098883" y="1217616"/>
            <a:ext cx="8915399" cy="548600"/>
          </a:xfrm>
        </p:spPr>
        <p:txBody>
          <a:bodyPr>
            <a:normAutofit fontScale="92500" lnSpcReduction="10000"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Зачем нужно изучать типы текстов?</a:t>
            </a:r>
            <a:endParaRPr lang="ru-RU" sz="4000" dirty="0">
              <a:solidFill>
                <a:srgbClr val="C00000"/>
              </a:solidFill>
            </a:endParaRPr>
          </a:p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1" y="100264"/>
            <a:ext cx="2021305" cy="1010653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32756" y="1872915"/>
            <a:ext cx="1182901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lvl="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32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Чтобы писать интересно</a:t>
            </a:r>
          </a:p>
          <a:p>
            <a:pPr marL="685800" lvl="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Чтобы твой читатель видел в тебе разностороннего автора</a:t>
            </a:r>
          </a:p>
          <a:p>
            <a:pPr marL="685800" lvl="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32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Чтобы нащупать в массе вариантов стилей и жанров что-то своё</a:t>
            </a:r>
          </a:p>
          <a:p>
            <a:pPr marL="685800" lvl="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Чтобы самому развиваться как автору</a:t>
            </a:r>
            <a:endParaRPr lang="ru-RU" sz="32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lvl="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5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487320" y="176463"/>
            <a:ext cx="2496134" cy="76685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320854" y="823805"/>
            <a:ext cx="8915399" cy="548600"/>
          </a:xfrm>
        </p:spPr>
        <p:txBody>
          <a:bodyPr>
            <a:normAutofit fontScale="92500"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Какой может быть текст для личного блога по жанру?</a:t>
            </a:r>
            <a:endParaRPr lang="ru-RU" sz="3200" dirty="0">
              <a:solidFill>
                <a:srgbClr val="C00000"/>
              </a:solidFill>
            </a:endParaRPr>
          </a:p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1" y="100264"/>
            <a:ext cx="2021305" cy="1010653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41887"/>
              </p:ext>
            </p:extLst>
          </p:nvPr>
        </p:nvGraphicFramePr>
        <p:xfrm>
          <a:off x="166257" y="1376738"/>
          <a:ext cx="11817197" cy="53646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8859">
                  <a:extLst>
                    <a:ext uri="{9D8B030D-6E8A-4147-A177-3AD203B41FA5}">
                      <a16:colId xmlns:a16="http://schemas.microsoft.com/office/drawing/2014/main" val="3785998960"/>
                    </a:ext>
                  </a:extLst>
                </a:gridCol>
                <a:gridCol w="4969169">
                  <a:extLst>
                    <a:ext uri="{9D8B030D-6E8A-4147-A177-3AD203B41FA5}">
                      <a16:colId xmlns:a16="http://schemas.microsoft.com/office/drawing/2014/main" val="1284049436"/>
                    </a:ext>
                  </a:extLst>
                </a:gridCol>
                <a:gridCol w="4969169">
                  <a:extLst>
                    <a:ext uri="{9D8B030D-6E8A-4147-A177-3AD203B41FA5}">
                      <a16:colId xmlns:a16="http://schemas.microsoft.com/office/drawing/2014/main" val="937293586"/>
                    </a:ext>
                  </a:extLst>
                </a:gridCol>
              </a:tblGrid>
              <a:tr h="29689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 dirty="0">
                          <a:effectLst/>
                        </a:rPr>
                        <a:t>Группа жанров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6304" marR="630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>
                          <a:effectLst/>
                        </a:rPr>
                        <a:t>Название жанра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6304" marR="630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>
                          <a:effectLst/>
                        </a:rPr>
                        <a:t>Краткое описание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6304" marR="6304" marT="0" marB="0"/>
                </a:tc>
                <a:extLst>
                  <a:ext uri="{0D108BD9-81ED-4DB2-BD59-A6C34878D82A}">
                    <a16:rowId xmlns:a16="http://schemas.microsoft.com/office/drawing/2014/main" val="901563491"/>
                  </a:ext>
                </a:extLst>
              </a:tr>
              <a:tr h="478439">
                <a:tc row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>
                          <a:effectLst/>
                        </a:rPr>
                        <a:t>Новостные жанры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6304" marR="630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>
                          <a:effectLst/>
                        </a:rPr>
                        <a:t>Короткая новость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6304" marR="630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>
                          <a:effectLst/>
                        </a:rPr>
                        <a:t>Сообщение объемом 10—20 строк, содержащее ответы на шесть основных вопросов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6304" marR="6304" marT="0" marB="0"/>
                </a:tc>
                <a:extLst>
                  <a:ext uri="{0D108BD9-81ED-4DB2-BD59-A6C34878D82A}">
                    <a16:rowId xmlns:a16="http://schemas.microsoft.com/office/drawing/2014/main" val="4087291433"/>
                  </a:ext>
                </a:extLst>
              </a:tr>
              <a:tr h="5086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 dirty="0">
                          <a:effectLst/>
                        </a:rPr>
                        <a:t>Расширенная новость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6304" marR="630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>
                          <a:effectLst/>
                        </a:rPr>
                        <a:t>Сообщение, содержащее помимо сути события деталь — подробный рассказ о нем и бэкграунд - дополнительную информацию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6304" marR="6304" marT="0" marB="0" anchor="b"/>
                </a:tc>
                <a:extLst>
                  <a:ext uri="{0D108BD9-81ED-4DB2-BD59-A6C34878D82A}">
                    <a16:rowId xmlns:a16="http://schemas.microsoft.com/office/drawing/2014/main" val="1108004487"/>
                  </a:ext>
                </a:extLst>
              </a:tr>
              <a:tr h="1651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>
                          <a:effectLst/>
                        </a:rPr>
                        <a:t>«Песочные часы»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6304" marR="6304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>
                          <a:effectLst/>
                        </a:rPr>
                        <a:t>Сочетание «перевернутой» и прямой пирамид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6304" marR="6304" marT="0" marB="0" anchor="b"/>
                </a:tc>
                <a:extLst>
                  <a:ext uri="{0D108BD9-81ED-4DB2-BD59-A6C34878D82A}">
                    <a16:rowId xmlns:a16="http://schemas.microsoft.com/office/drawing/2014/main" val="2467354133"/>
                  </a:ext>
                </a:extLst>
              </a:tr>
              <a:tr h="3221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>
                          <a:effectLst/>
                        </a:rPr>
                        <a:t>Информационное</a:t>
                      </a:r>
                      <a:endParaRPr lang="ru-RU" sz="14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>
                          <a:effectLst/>
                        </a:rPr>
                        <a:t>интервью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6304" marR="6304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>
                          <a:effectLst/>
                        </a:rPr>
                        <a:t>Интервью с участником или очевидцем события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6304" marR="6304" marT="0" marB="0"/>
                </a:tc>
                <a:extLst>
                  <a:ext uri="{0D108BD9-81ED-4DB2-BD59-A6C34878D82A}">
                    <a16:rowId xmlns:a16="http://schemas.microsoft.com/office/drawing/2014/main" val="30085326"/>
                  </a:ext>
                </a:extLst>
              </a:tr>
              <a:tr h="324633">
                <a:tc row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>
                          <a:effectLst/>
                        </a:rPr>
                        <a:t>Жанры рациональной публицистики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6304" marR="630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 dirty="0">
                          <a:effectLst/>
                        </a:rPr>
                        <a:t>Ньюс-фиче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6304" marR="630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>
                          <a:effectLst/>
                        </a:rPr>
                        <a:t>Рассказ о тенденции, которую подметил журналист за единичными событиями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6304" marR="6304" marT="0" marB="0" anchor="b"/>
                </a:tc>
                <a:extLst>
                  <a:ext uri="{0D108BD9-81ED-4DB2-BD59-A6C34878D82A}">
                    <a16:rowId xmlns:a16="http://schemas.microsoft.com/office/drawing/2014/main" val="1368711644"/>
                  </a:ext>
                </a:extLst>
              </a:tr>
              <a:tr h="1620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>
                          <a:effectLst/>
                        </a:rPr>
                        <a:t>Комментарий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6304" marR="6304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>
                          <a:effectLst/>
                        </a:rPr>
                        <a:t>Разъяснение и оценка уже известного события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6304" marR="6304" marT="0" marB="0" anchor="b"/>
                </a:tc>
                <a:extLst>
                  <a:ext uri="{0D108BD9-81ED-4DB2-BD59-A6C34878D82A}">
                    <a16:rowId xmlns:a16="http://schemas.microsoft.com/office/drawing/2014/main" val="183628333"/>
                  </a:ext>
                </a:extLst>
              </a:tr>
              <a:tr h="4815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 dirty="0">
                          <a:effectLst/>
                        </a:rPr>
                        <a:t>Аналитическая статья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6304" marR="630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>
                          <a:effectLst/>
                        </a:rPr>
                        <a:t>Представление темы в виде тезиса и антитезиса с последующим уточнением тезиса при запрете журналисту высказывать свое мнение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6304" marR="6304" marT="0" marB="0" anchor="b"/>
                </a:tc>
                <a:extLst>
                  <a:ext uri="{0D108BD9-81ED-4DB2-BD59-A6C34878D82A}">
                    <a16:rowId xmlns:a16="http://schemas.microsoft.com/office/drawing/2014/main" val="1125666601"/>
                  </a:ext>
                </a:extLst>
              </a:tr>
              <a:tr h="3189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>
                          <a:effectLst/>
                        </a:rPr>
                        <a:t>Экспертное интервью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6304" marR="630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>
                          <a:effectLst/>
                        </a:rPr>
                        <a:t>Комментирование событий и явлений профессиональным экспертом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6304" marR="6304" marT="0" marB="0" anchor="b"/>
                </a:tc>
                <a:extLst>
                  <a:ext uri="{0D108BD9-81ED-4DB2-BD59-A6C34878D82A}">
                    <a16:rowId xmlns:a16="http://schemas.microsoft.com/office/drawing/2014/main" val="2324617425"/>
                  </a:ext>
                </a:extLst>
              </a:tr>
              <a:tr h="322111">
                <a:tc row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>
                          <a:effectLst/>
                        </a:rPr>
                        <a:t>Жанры</a:t>
                      </a:r>
                      <a:endParaRPr lang="ru-RU" sz="14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>
                          <a:effectLst/>
                        </a:rPr>
                        <a:t>эмоциональной</a:t>
                      </a:r>
                      <a:endParaRPr lang="ru-RU" sz="14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>
                          <a:effectLst/>
                        </a:rPr>
                        <a:t>публицистики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6304" marR="630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>
                          <a:effectLst/>
                        </a:rPr>
                        <a:t>Репортаж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6304" marR="630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>
                          <a:effectLst/>
                        </a:rPr>
                        <a:t>Рассказ очевидца, позволяющий достичь «эффекта присутствия»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6304" marR="6304" marT="0" marB="0" anchor="b"/>
                </a:tc>
                <a:extLst>
                  <a:ext uri="{0D108BD9-81ED-4DB2-BD59-A6C34878D82A}">
                    <a16:rowId xmlns:a16="http://schemas.microsoft.com/office/drawing/2014/main" val="174999175"/>
                  </a:ext>
                </a:extLst>
              </a:tr>
              <a:tr h="3189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>
                          <a:effectLst/>
                        </a:rPr>
                        <a:t>Фиче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6304" marR="630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>
                          <a:effectLst/>
                        </a:rPr>
                        <a:t>История, написанная от третьего лица, но также дающая возможность пережить случившееся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6304" marR="6304" marT="0" marB="0" anchor="b"/>
                </a:tc>
                <a:extLst>
                  <a:ext uri="{0D108BD9-81ED-4DB2-BD59-A6C34878D82A}">
                    <a16:rowId xmlns:a16="http://schemas.microsoft.com/office/drawing/2014/main" val="1410503558"/>
                  </a:ext>
                </a:extLst>
              </a:tr>
              <a:tr h="3246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>
                          <a:effectLst/>
                        </a:rPr>
                        <a:t>Личностное интервью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6304" marR="630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>
                          <a:effectLst/>
                        </a:rPr>
                        <a:t>Раскрытие человека через его суждения и рассказанные им эпизоды из жизни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6304" marR="6304" marT="0" marB="0" anchor="b"/>
                </a:tc>
                <a:extLst>
                  <a:ext uri="{0D108BD9-81ED-4DB2-BD59-A6C34878D82A}">
                    <a16:rowId xmlns:a16="http://schemas.microsoft.com/office/drawing/2014/main" val="2528984329"/>
                  </a:ext>
                </a:extLst>
              </a:tr>
              <a:tr h="3271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>
                          <a:effectLst/>
                        </a:rPr>
                        <a:t>Портрет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6304" marR="630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u="none" strike="noStrike" spc="0" dirty="0">
                          <a:effectLst/>
                        </a:rPr>
                        <a:t>Раскрытие человека через его поведение в обычных жизненных ситу </a:t>
                      </a:r>
                      <a:r>
                        <a:rPr lang="ru-RU" sz="1400" u="none" strike="noStrike" spc="0" dirty="0" err="1">
                          <a:effectLst/>
                        </a:rPr>
                        <a:t>ациях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6304" marR="6304" marT="0" marB="0" anchor="b"/>
                </a:tc>
                <a:extLst>
                  <a:ext uri="{0D108BD9-81ED-4DB2-BD59-A6C34878D82A}">
                    <a16:rowId xmlns:a16="http://schemas.microsoft.com/office/drawing/2014/main" val="865851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839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487320" y="176463"/>
            <a:ext cx="2496134" cy="76685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Текст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1" y="100264"/>
            <a:ext cx="2021305" cy="101065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138" y="647153"/>
            <a:ext cx="7881295" cy="590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03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487320" y="176463"/>
            <a:ext cx="2496134" cy="76685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098883" y="1217616"/>
            <a:ext cx="8915399" cy="548600"/>
          </a:xfrm>
        </p:spPr>
        <p:txBody>
          <a:bodyPr>
            <a:normAutofit fontScale="92500" lnSpcReduction="20000"/>
          </a:bodyPr>
          <a:lstStyle/>
          <a:p>
            <a:r>
              <a:rPr lang="ru-RU" sz="4300" dirty="0" smtClean="0">
                <a:solidFill>
                  <a:srgbClr val="FF0000"/>
                </a:solidFill>
              </a:rPr>
              <a:t>Существует всего три вида текста</a:t>
            </a:r>
          </a:p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1" y="100264"/>
            <a:ext cx="2021305" cy="1010653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603507" y="2453423"/>
            <a:ext cx="507745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 smtClean="0"/>
              <a:t>описание</a:t>
            </a:r>
            <a:r>
              <a:rPr lang="ru-RU" sz="3600" dirty="0"/>
              <a:t>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/>
              <a:t>повествование;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/>
              <a:t>рассуждение.</a:t>
            </a:r>
          </a:p>
        </p:txBody>
      </p:sp>
    </p:spTree>
    <p:extLst>
      <p:ext uri="{BB962C8B-B14F-4D97-AF65-F5344CB8AC3E}">
        <p14:creationId xmlns:p14="http://schemas.microsoft.com/office/powerpoint/2010/main" val="260484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487320" y="176463"/>
            <a:ext cx="2496134" cy="76685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15390" y="1333994"/>
            <a:ext cx="11097490" cy="548600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rgbClr val="FF0000"/>
                </a:solidFill>
              </a:rPr>
              <a:t>Стиль — это набор языковых инструментов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1" y="100264"/>
            <a:ext cx="2021305" cy="1010653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620132" y="3018689"/>
            <a:ext cx="507745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/>
              <a:t>Лексические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/>
              <a:t>Грамматические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/>
              <a:t>Синтаксические 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20132" y="2260540"/>
            <a:ext cx="45046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/>
              <a:t>Инструменты языка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60907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487320" y="176463"/>
            <a:ext cx="2496134" cy="76685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17240" y="1242554"/>
            <a:ext cx="11469960" cy="1168137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16000" b="1" dirty="0" smtClean="0">
                <a:solidFill>
                  <a:srgbClr val="FF0000"/>
                </a:solidFill>
              </a:rPr>
              <a:t>Рассуждение</a:t>
            </a:r>
            <a:r>
              <a:rPr lang="ru-RU" sz="16000" dirty="0" smtClean="0">
                <a:solidFill>
                  <a:srgbClr val="FF0000"/>
                </a:solidFill>
              </a:rPr>
              <a:t> - это текст, который объясняет причину какого-то явления или события</a:t>
            </a:r>
          </a:p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1" y="100264"/>
            <a:ext cx="2021305" cy="1010653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543982" y="2709927"/>
            <a:ext cx="1134321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К тексту-рассуждению можно </a:t>
            </a:r>
            <a:r>
              <a:rPr lang="ru-RU" sz="3200" b="1" dirty="0"/>
              <a:t>поставить вопросы: 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/>
              <a:t>П</a:t>
            </a:r>
            <a:r>
              <a:rPr lang="ru-RU" sz="3200" dirty="0" smtClean="0"/>
              <a:t>очему?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/>
              <a:t>Ч</a:t>
            </a:r>
            <a:r>
              <a:rPr lang="ru-RU" sz="3200" dirty="0" smtClean="0"/>
              <a:t>то </a:t>
            </a:r>
            <a:r>
              <a:rPr lang="ru-RU" sz="3200" dirty="0"/>
              <a:t>из этого следует</a:t>
            </a:r>
            <a:r>
              <a:rPr lang="ru-RU" sz="3200" dirty="0" smtClean="0"/>
              <a:t>?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43982" y="4303455"/>
            <a:ext cx="114394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В тексте-рассуждении можно выделить три части: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/>
              <a:t>мысль, требующая доказательства;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/>
              <a:t>доказательство (оно может состоять из нескольких абзацев);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/>
              <a:t>вывод.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3333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487320" y="176463"/>
            <a:ext cx="2496134" cy="76685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40822" y="1217615"/>
            <a:ext cx="11479875" cy="1235807"/>
          </a:xfrm>
        </p:spPr>
        <p:txBody>
          <a:bodyPr>
            <a:noAutofit/>
          </a:bodyPr>
          <a:lstStyle/>
          <a:p>
            <a:pPr algn="l"/>
            <a:r>
              <a:rPr lang="ru-RU" sz="4000" dirty="0" smtClean="0">
                <a:solidFill>
                  <a:srgbClr val="FF0000"/>
                </a:solidFill>
              </a:rPr>
              <a:t>Стиль речи - это применение языкового стиля в данной речевой сфере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1" y="100264"/>
            <a:ext cx="2021305" cy="1010653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340822" y="3351197"/>
            <a:ext cx="507745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разговорный</a:t>
            </a:r>
            <a:r>
              <a:rPr lang="ru-RU" sz="2800" dirty="0"/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художественный;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публицистический;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официально-деловой;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научный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0822" y="2560120"/>
            <a:ext cx="66852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/>
              <a:t>В русском языке всего 5 стилей речи: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6693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487320" y="176463"/>
            <a:ext cx="2496134" cy="76685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782999" y="2431274"/>
            <a:ext cx="10871445" cy="1409207"/>
          </a:xfrm>
        </p:spPr>
        <p:txBody>
          <a:bodyPr>
            <a:noAutofit/>
          </a:bodyPr>
          <a:lstStyle/>
          <a:p>
            <a:pPr algn="l"/>
            <a:r>
              <a:rPr lang="ru-RU" sz="4000" dirty="0" smtClean="0">
                <a:solidFill>
                  <a:srgbClr val="FF0000"/>
                </a:solidFill>
              </a:rPr>
              <a:t>Блогеры часто используют при написании текстов адаптированную разговорную речь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1" y="100264"/>
            <a:ext cx="2021305" cy="101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46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420</Words>
  <Application>Microsoft Office PowerPoint</Application>
  <PresentationFormat>Широкоэкранный</PresentationFormat>
  <Paragraphs>87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Microsoft Sans Serif</vt:lpstr>
      <vt:lpstr>Times New Roman</vt:lpstr>
      <vt:lpstr>Тема Office</vt:lpstr>
      <vt:lpstr>Текст</vt:lpstr>
      <vt:lpstr>Текст</vt:lpstr>
      <vt:lpstr>Текст</vt:lpstr>
      <vt:lpstr>Текст</vt:lpstr>
      <vt:lpstr>Текст</vt:lpstr>
      <vt:lpstr>Текст</vt:lpstr>
      <vt:lpstr>Текст</vt:lpstr>
      <vt:lpstr>Текст</vt:lpstr>
      <vt:lpstr>Текст</vt:lpstr>
      <vt:lpstr>Текст</vt:lpstr>
      <vt:lpstr>Текст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Текст</dc:title>
  <dc:creator>Павел Ширшов</dc:creator>
  <cp:lastModifiedBy>Павел Ширшов</cp:lastModifiedBy>
  <cp:revision>10</cp:revision>
  <dcterms:created xsi:type="dcterms:W3CDTF">2023-03-31T04:33:30Z</dcterms:created>
  <dcterms:modified xsi:type="dcterms:W3CDTF">2023-03-31T05:14:37Z</dcterms:modified>
</cp:coreProperties>
</file>